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31"/>
  </p:notesMasterIdLst>
  <p:handoutMasterIdLst>
    <p:handoutMasterId r:id="rId32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81" r:id="rId19"/>
    <p:sldId id="472" r:id="rId20"/>
    <p:sldId id="473" r:id="rId21"/>
    <p:sldId id="474" r:id="rId22"/>
    <p:sldId id="485" r:id="rId23"/>
    <p:sldId id="484" r:id="rId24"/>
    <p:sldId id="483" r:id="rId25"/>
    <p:sldId id="486" r:id="rId26"/>
    <p:sldId id="487" r:id="rId27"/>
    <p:sldId id="488" r:id="rId28"/>
    <p:sldId id="476" r:id="rId29"/>
    <p:sldId id="4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7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Time is critical to respond to and mitigate security breaches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2A6D3742-98CC-4A35-9FA2-22C283943B5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It’s imperative to find new ways to protect critical data from attacks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672C7539-FC75-4ED9-B84F-B39EDEA83650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AI provides a viable solution to automated Intrusion Detection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008158" y="743798"/>
            <a:ext cx="5292965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Model 1 – sk-learn - Logistic Classifier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85.3%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7703766" y="774285"/>
            <a:ext cx="2874922" cy="258117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811" y="3575074"/>
            <a:ext cx="3740831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A12658B-A9DE-1F86-75F2-7880E9F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69098"/>
              </p:ext>
            </p:extLst>
          </p:nvPr>
        </p:nvGraphicFramePr>
        <p:xfrm>
          <a:off x="804324" y="643467"/>
          <a:ext cx="10583353" cy="566775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761007">
                  <a:extLst>
                    <a:ext uri="{9D8B030D-6E8A-4147-A177-3AD203B41FA5}">
                      <a16:colId xmlns:a16="http://schemas.microsoft.com/office/drawing/2014/main" val="2483902048"/>
                    </a:ext>
                  </a:extLst>
                </a:gridCol>
                <a:gridCol w="2755045">
                  <a:extLst>
                    <a:ext uri="{9D8B030D-6E8A-4147-A177-3AD203B41FA5}">
                      <a16:colId xmlns:a16="http://schemas.microsoft.com/office/drawing/2014/main" val="4136480772"/>
                    </a:ext>
                  </a:extLst>
                </a:gridCol>
                <a:gridCol w="2757190">
                  <a:extLst>
                    <a:ext uri="{9D8B030D-6E8A-4147-A177-3AD203B41FA5}">
                      <a16:colId xmlns:a16="http://schemas.microsoft.com/office/drawing/2014/main" val="934635563"/>
                    </a:ext>
                  </a:extLst>
                </a:gridCol>
                <a:gridCol w="2310111">
                  <a:extLst>
                    <a:ext uri="{9D8B030D-6E8A-4147-A177-3AD203B41FA5}">
                      <a16:colId xmlns:a16="http://schemas.microsoft.com/office/drawing/2014/main" val="434001233"/>
                    </a:ext>
                  </a:extLst>
                </a:gridCol>
              </a:tblGrid>
              <a:tr h="663930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2 – Decision Tree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3 – Random Forest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4 –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5 – Ada Boost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4953"/>
                  </a:ext>
                </a:extLst>
              </a:tr>
              <a:tr h="453901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'splitter': 'best'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'bootstrap': True,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'sqrt',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oob_score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'verbose': 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warm_start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'objective':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binary:logistic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use_label_encoder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base_score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'booster':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'callbacks':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colsample_bylevel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colsample_bynode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early_stopping_rounds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enable_categorical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eval_metric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feature_types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'gamma':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gpu_id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grow_policy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importance_type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interaction_constraints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max_bin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max_cat_threshold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max_cat_to_onehot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max_delta_step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max_leaves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'missing': nan,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monotone_constraints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num_parallel_tree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'predictor':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42,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reg_alpha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reg_lambda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sampling_method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scale_pos_weight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'subsample':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tree_method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validate_parameters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'verbosity': None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'algorithm': 'SAMME.R',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base_estimator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'deprecated',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'estimator': None,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1.0,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50,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None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4048"/>
                  </a:ext>
                </a:extLst>
              </a:tr>
              <a:tr h="368122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85.7%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Accuracy: 89.2%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 88.6%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87.8%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 – Using AutoML for Model Selection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Leadership is ranked by eval_metric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" y="2290936"/>
            <a:ext cx="965695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AF16938D-858F-C483-AB39-1CA424E5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611369"/>
            <a:ext cx="11139778" cy="3146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Used Keras and Tensorflow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Built a Multi-Layer perceptron (MLP 2, 3 and 4 Layer),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LSTM was the highest rank on validation set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Metrics below are for validation set – 75% train and 25% validate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EA0EDCD8-EB2C-5C7A-B35E-2BE214D6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05" y="807501"/>
            <a:ext cx="10369645" cy="29812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MLP with 3 layers was the highest ranked</a:t>
            </a:r>
          </a:p>
        </p:txBody>
      </p:sp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MLP 4-Layers Visualization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9703B-2CB7-FA32-4CE2-F5AAAAC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09" y="743798"/>
            <a:ext cx="2898463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With </a:t>
            </a:r>
            <a:r>
              <a:rPr lang="en-US" sz="1000" b="1"/>
              <a:t>Keras</a:t>
            </a:r>
            <a:r>
              <a:rPr lang="en-US" sz="1000" b="1" dirty="0"/>
              <a:t>, Multi-Layer </a:t>
            </a:r>
            <a:r>
              <a:rPr lang="en-US" sz="1000" b="1"/>
              <a:t>Perceptrons</a:t>
            </a:r>
            <a:r>
              <a:rPr lang="en-US" sz="1000" b="1" dirty="0"/>
              <a:t> took appropriate time to training, but scaled with the complexity of the network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LSTM and GRU models took more than double as long to train as feed forward networks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Epochs gave diminishing returns over time, the more epochs for training meant that less time could be used experimenting with other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48CB17-C5EE-4377-4713-26B3069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32922"/>
            <a:ext cx="10917936" cy="3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PyCaret Leaderboard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is another open-source AutoML Library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provides a nice interface for evaluating the best model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4DC7F59-F003-E207-3F5F-87FBE9D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4" y="2569464"/>
            <a:ext cx="5370711" cy="3678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32B2333-3582-1168-A49B-14E05E8C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38631"/>
            <a:ext cx="5468112" cy="3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Classification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 Classes to predict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Much lower in accuracy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22F76ED-B2A9-12B6-28FD-A2E85222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98957"/>
            <a:ext cx="11164824" cy="3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Confusion Matrix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Confusion matrix produced from 4-layer MLP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DoS and Exploits are the most confused categories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Exploit is the most confused category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2164EEC-B469-910A-82D2-C0726FBB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35991"/>
            <a:ext cx="5458968" cy="51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3153885" y="643467"/>
            <a:ext cx="6001547" cy="148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197864">
              <a:lnSpc>
                <a:spcPct val="90000"/>
              </a:lnSpc>
              <a:spcBef>
                <a:spcPct val="0"/>
              </a:spcBef>
              <a:spcAft>
                <a:spcPts val="786"/>
              </a:spcAft>
            </a:pPr>
            <a:r>
              <a:rPr lang="en-US" sz="484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Architecture</a:t>
            </a:r>
            <a:endParaRPr lang="en-US" sz="3700" b="1">
              <a:latin typeface="+mj-lt"/>
              <a:ea typeface="+mj-ea"/>
              <a:cs typeface="+mj-cs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74A99233-C893-EF0C-9897-C620ED241541}"/>
              </a:ext>
            </a:extLst>
          </p:cNvPr>
          <p:cNvSpPr/>
          <p:nvPr/>
        </p:nvSpPr>
        <p:spPr>
          <a:xfrm rot="5400000">
            <a:off x="1262012" y="3079779"/>
            <a:ext cx="703704" cy="25119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729DF-326D-B358-C818-FFEBAAFC6AD9}"/>
              </a:ext>
            </a:extLst>
          </p:cNvPr>
          <p:cNvSpPr txBox="1"/>
          <p:nvPr/>
        </p:nvSpPr>
        <p:spPr>
          <a:xfrm>
            <a:off x="589560" y="3614582"/>
            <a:ext cx="18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Incoming Queue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6FE2297-27D1-E7E6-A78F-9C6490BE9634}"/>
              </a:ext>
            </a:extLst>
          </p:cNvPr>
          <p:cNvSpPr/>
          <p:nvPr/>
        </p:nvSpPr>
        <p:spPr>
          <a:xfrm>
            <a:off x="3263462" y="39807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A1C94AC-9B0C-E639-3973-F4AA2C4E6E2B}"/>
              </a:ext>
            </a:extLst>
          </p:cNvPr>
          <p:cNvSpPr/>
          <p:nvPr/>
        </p:nvSpPr>
        <p:spPr>
          <a:xfrm>
            <a:off x="3415862" y="41331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8F5A6-2DEC-02CE-423B-A2E2378D77DA}"/>
              </a:ext>
            </a:extLst>
          </p:cNvPr>
          <p:cNvSpPr/>
          <p:nvPr/>
        </p:nvSpPr>
        <p:spPr>
          <a:xfrm>
            <a:off x="3568262" y="42855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52B52-EA93-000D-1F16-AA3C344D6AD7}"/>
              </a:ext>
            </a:extLst>
          </p:cNvPr>
          <p:cNvCxnSpPr>
            <a:cxnSpLocks/>
            <a:stCxn id="27" idx="1"/>
            <a:endCxn id="33" idx="1"/>
          </p:cNvCxnSpPr>
          <p:nvPr/>
        </p:nvCxnSpPr>
        <p:spPr>
          <a:xfrm>
            <a:off x="2869852" y="43357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5DFB08A-F422-9E68-700F-2D6F70D04D7D}"/>
              </a:ext>
            </a:extLst>
          </p:cNvPr>
          <p:cNvSpPr/>
          <p:nvPr/>
        </p:nvSpPr>
        <p:spPr>
          <a:xfrm rot="5400000">
            <a:off x="3658332" y="3186529"/>
            <a:ext cx="434712" cy="91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359288-A588-6CBD-D1E3-726FB1CAAB90}"/>
              </a:ext>
            </a:extLst>
          </p:cNvPr>
          <p:cNvSpPr/>
          <p:nvPr/>
        </p:nvSpPr>
        <p:spPr>
          <a:xfrm>
            <a:off x="3036568" y="2061190"/>
            <a:ext cx="1924052" cy="13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nip Diagonal Corner Rectangle 42">
            <a:extLst>
              <a:ext uri="{FF2B5EF4-FFF2-40B4-BE49-F238E27FC236}">
                <a16:creationId xmlns:a16="http://schemas.microsoft.com/office/drawing/2014/main" id="{C60A3D70-16A1-3896-953A-AB628253394F}"/>
              </a:ext>
            </a:extLst>
          </p:cNvPr>
          <p:cNvSpPr/>
          <p:nvPr/>
        </p:nvSpPr>
        <p:spPr>
          <a:xfrm>
            <a:off x="3263462" y="21389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nip Diagonal Corner Rectangle 45">
            <a:extLst>
              <a:ext uri="{FF2B5EF4-FFF2-40B4-BE49-F238E27FC236}">
                <a16:creationId xmlns:a16="http://schemas.microsoft.com/office/drawing/2014/main" id="{B7A82AD6-52A8-F15D-D24E-D1ECC2ECB08F}"/>
              </a:ext>
            </a:extLst>
          </p:cNvPr>
          <p:cNvSpPr/>
          <p:nvPr/>
        </p:nvSpPr>
        <p:spPr>
          <a:xfrm>
            <a:off x="3415862" y="22913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392E7389-B7D6-CD71-4AB0-19BC1423B29E}"/>
              </a:ext>
            </a:extLst>
          </p:cNvPr>
          <p:cNvSpPr/>
          <p:nvPr/>
        </p:nvSpPr>
        <p:spPr>
          <a:xfrm>
            <a:off x="3568262" y="24437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EC904E-AB2B-4324-A0B7-B6EF74CAC3B6}"/>
              </a:ext>
            </a:extLst>
          </p:cNvPr>
          <p:cNvSpPr txBox="1"/>
          <p:nvPr/>
        </p:nvSpPr>
        <p:spPr>
          <a:xfrm>
            <a:off x="3415860" y="5302980"/>
            <a:ext cx="48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worker analyzes a short window of packets, extracts metadata and predicts likelihood of malicious content in the packets analyzed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CC74A6-6473-000F-CA53-254479C6AF20}"/>
              </a:ext>
            </a:extLst>
          </p:cNvPr>
          <p:cNvSpPr/>
          <p:nvPr/>
        </p:nvSpPr>
        <p:spPr>
          <a:xfrm>
            <a:off x="5280528" y="405470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Triage</a:t>
            </a:r>
          </a:p>
          <a:p>
            <a:pPr algn="ctr"/>
            <a:r>
              <a:rPr lang="en-US" dirty="0"/>
              <a:t>Binary Classifier</a:t>
            </a:r>
          </a:p>
          <a:p>
            <a:pPr algn="ctr"/>
            <a:endParaRPr lang="en-US" dirty="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44AD17A-CC87-52C3-3E61-A46072FE5DB4}"/>
              </a:ext>
            </a:extLst>
          </p:cNvPr>
          <p:cNvCxnSpPr>
            <a:stCxn id="37" idx="3"/>
            <a:endCxn id="52" idx="1"/>
          </p:cNvCxnSpPr>
          <p:nvPr/>
        </p:nvCxnSpPr>
        <p:spPr>
          <a:xfrm flipV="1">
            <a:off x="4792717" y="4535219"/>
            <a:ext cx="487811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DB1DC97F-2383-D7A3-5412-4D16B8EAA655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>
            <a:off x="7170553" y="4535219"/>
            <a:ext cx="720744" cy="748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A8F63-DA46-8235-29EF-301A0215318E}"/>
              </a:ext>
            </a:extLst>
          </p:cNvPr>
          <p:cNvCxnSpPr>
            <a:cxnSpLocks/>
          </p:cNvCxnSpPr>
          <p:nvPr/>
        </p:nvCxnSpPr>
        <p:spPr>
          <a:xfrm>
            <a:off x="3022252" y="44881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E6132DE-358D-71DB-8BB7-7001AD61F0C5}"/>
              </a:ext>
            </a:extLst>
          </p:cNvPr>
          <p:cNvSpPr/>
          <p:nvPr/>
        </p:nvSpPr>
        <p:spPr>
          <a:xfrm>
            <a:off x="7891297" y="4803054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Done</a:t>
            </a:r>
          </a:p>
          <a:p>
            <a:pPr algn="ctr"/>
            <a:endParaRPr lang="en-US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A6E2CEF-DB75-450C-6833-593335347415}"/>
              </a:ext>
            </a:extLst>
          </p:cNvPr>
          <p:cNvCxnSpPr>
            <a:cxnSpLocks/>
            <a:stCxn id="52" idx="3"/>
            <a:endCxn id="61" idx="1"/>
          </p:cNvCxnSpPr>
          <p:nvPr/>
        </p:nvCxnSpPr>
        <p:spPr>
          <a:xfrm flipV="1">
            <a:off x="7170553" y="3836472"/>
            <a:ext cx="568344" cy="6987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88800-67B9-EB09-1878-AF4F62D2BEF4}"/>
              </a:ext>
            </a:extLst>
          </p:cNvPr>
          <p:cNvSpPr/>
          <p:nvPr/>
        </p:nvSpPr>
        <p:spPr>
          <a:xfrm>
            <a:off x="7738897" y="3355958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Multiclass Classifier</a:t>
            </a:r>
          </a:p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E314EB-6EA3-DC19-EF85-3FB284829FE0}"/>
              </a:ext>
            </a:extLst>
          </p:cNvPr>
          <p:cNvSpPr/>
          <p:nvPr/>
        </p:nvSpPr>
        <p:spPr>
          <a:xfrm>
            <a:off x="10126880" y="333651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Alert</a:t>
            </a:r>
          </a:p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0E0E78E-2696-DF31-6569-AF8756F4317A}"/>
              </a:ext>
            </a:extLst>
          </p:cNvPr>
          <p:cNvCxnSpPr>
            <a:stCxn id="61" idx="3"/>
            <a:endCxn id="64" idx="1"/>
          </p:cNvCxnSpPr>
          <p:nvPr/>
        </p:nvCxnSpPr>
        <p:spPr>
          <a:xfrm flipV="1">
            <a:off x="9628922" y="3817029"/>
            <a:ext cx="497958" cy="19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775E031-E9E9-3DB9-ADBF-A7A745516B11}"/>
              </a:ext>
            </a:extLst>
          </p:cNvPr>
          <p:cNvSpPr txBox="1"/>
          <p:nvPr/>
        </p:nvSpPr>
        <p:spPr>
          <a:xfrm rot="16200000">
            <a:off x="6679951" y="3630700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Malicious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545028-A3F9-4EFA-0850-FD69919AB732}"/>
              </a:ext>
            </a:extLst>
          </p:cNvPr>
          <p:cNvSpPr txBox="1"/>
          <p:nvPr/>
        </p:nvSpPr>
        <p:spPr>
          <a:xfrm rot="16200000">
            <a:off x="7004517" y="4510897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660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6853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5742163-0BC2-AA21-52EC-7BAEEB63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Originates from 100GB of raw tcpdump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Has nine types of attacks, namely, Fuzzers,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TCP/IP - Transmission Control Protocol/Internet Protocol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1148872"/>
            <a:ext cx="6903720" cy="45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CEF60B-EF3F-4A5E-BDC6-A2D840B9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99CE9C4B-76CC-43D8-BCEF-0CE38088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324D64-DFBA-4803-8BE2-87DDFA57A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olor">
            <a:extLst>
              <a:ext uri="{FF2B5EF4-FFF2-40B4-BE49-F238E27FC236}">
                <a16:creationId xmlns:a16="http://schemas.microsoft.com/office/drawing/2014/main" id="{BF9E7B5D-88C3-4C36-A22E-93AA384B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051788" y="1862917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0851" y="738953"/>
            <a:ext cx="6835849" cy="601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85546">
              <a:lnSpc>
                <a:spcPct val="90000"/>
              </a:lnSpc>
              <a:spcBef>
                <a:spcPct val="0"/>
              </a:spcBef>
              <a:spcAft>
                <a:spcPts val="319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7" y="2077110"/>
            <a:ext cx="4896153" cy="309170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29" y="2077110"/>
            <a:ext cx="5282037" cy="3108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1051788" y="1742308"/>
            <a:ext cx="5436294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– No Encryption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47940" y="1812473"/>
            <a:ext cx="5465898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 – Packet data is encrypted with Public/Private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14" y="640080"/>
            <a:ext cx="647277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31" y="720190"/>
            <a:ext cx="6589207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479D6E-4C4F-436C-A3F6-B1CE2514C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7397242" y="728906"/>
            <a:ext cx="4188626" cy="540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7372"/>
            <a:ext cx="6346385" cy="4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1213</Words>
  <Application>Microsoft Macintosh PowerPoint</Application>
  <PresentationFormat>Widescreen</PresentationFormat>
  <Paragraphs>209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2023-03-29T02:36:42Z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